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handoutMasterIdLst>
    <p:handoutMasterId r:id="rId18"/>
  </p:handoutMasterIdLst>
  <p:sldIdLst>
    <p:sldId id="256" r:id="rId2"/>
    <p:sldId id="265" r:id="rId3"/>
    <p:sldId id="257" r:id="rId4"/>
    <p:sldId id="258" r:id="rId5"/>
    <p:sldId id="259" r:id="rId6"/>
    <p:sldId id="260" r:id="rId7"/>
    <p:sldId id="262" r:id="rId8"/>
    <p:sldId id="263" r:id="rId9"/>
    <p:sldId id="268" r:id="rId10"/>
    <p:sldId id="264" r:id="rId11"/>
    <p:sldId id="267" r:id="rId12"/>
    <p:sldId id="269" r:id="rId13"/>
    <p:sldId id="270" r:id="rId14"/>
    <p:sldId id="266" r:id="rId15"/>
    <p:sldId id="26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3" autoAdjust="0"/>
    <p:restoredTop sz="94660"/>
  </p:normalViewPr>
  <p:slideViewPr>
    <p:cSldViewPr snapToGrid="0">
      <p:cViewPr>
        <p:scale>
          <a:sx n="123" d="100"/>
          <a:sy n="123" d="100"/>
        </p:scale>
        <p:origin x="-114"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FE2D901-FFAF-D541-8882-63E99165D89B}" type="datetimeFigureOut">
              <a:rPr lang="en-US" smtClean="0"/>
              <a:t>6/13/2017</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15E2385-5770-574D-BFE0-2B92F0DAEBFE}" type="slidenum">
              <a:rPr lang="en-US" smtClean="0"/>
              <a:t>‹#›</a:t>
            </a:fld>
            <a:endParaRPr lang="en-US"/>
          </a:p>
        </p:txBody>
      </p:sp>
    </p:spTree>
    <p:extLst>
      <p:ext uri="{BB962C8B-B14F-4D97-AF65-F5344CB8AC3E}">
        <p14:creationId xmlns:p14="http://schemas.microsoft.com/office/powerpoint/2010/main" val="16152338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B308386-C8CE-C54C-91C8-F0C24990A8D9}" type="datetimeFigureOut">
              <a:rPr lang="en-US" smtClean="0"/>
              <a:t>6/13/2017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A0C441-9A17-C14D-9E0C-B2FF84E25064}" type="slidenum">
              <a:rPr lang="en-US" smtClean="0"/>
              <a:t>‹#›</a:t>
            </a:fld>
            <a:endParaRPr lang="en-US"/>
          </a:p>
        </p:txBody>
      </p:sp>
    </p:spTree>
    <p:extLst>
      <p:ext uri="{BB962C8B-B14F-4D97-AF65-F5344CB8AC3E}">
        <p14:creationId xmlns:p14="http://schemas.microsoft.com/office/powerpoint/2010/main" val="16343149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7D2A9726-529C-48B5-9612-98F9C77D5991}" type="datetimeFigureOut">
              <a:rPr lang="en-GB" smtClean="0"/>
              <a:t>13/06/2017</a:t>
            </a:fld>
            <a:endParaRPr lang="en-GB" dirty="0"/>
          </a:p>
        </p:txBody>
      </p:sp>
      <p:sp>
        <p:nvSpPr>
          <p:cNvPr id="5" name="Footer Placeholder 4"/>
          <p:cNvSpPr>
            <a:spLocks noGrp="1"/>
          </p:cNvSpPr>
          <p:nvPr>
            <p:ph type="ftr" sz="quarter" idx="11"/>
          </p:nvPr>
        </p:nvSpPr>
        <p:spPr>
          <a:xfrm>
            <a:off x="3962399" y="5870575"/>
            <a:ext cx="4893958" cy="377825"/>
          </a:xfrm>
        </p:spPr>
        <p:txBody>
          <a:bodyPr/>
          <a:lstStyle/>
          <a:p>
            <a:endParaRPr lang="en-GB" dirty="0"/>
          </a:p>
        </p:txBody>
      </p:sp>
      <p:sp>
        <p:nvSpPr>
          <p:cNvPr id="6" name="Slide Number Placeholder 5"/>
          <p:cNvSpPr>
            <a:spLocks noGrp="1"/>
          </p:cNvSpPr>
          <p:nvPr>
            <p:ph type="sldNum" sz="quarter" idx="12"/>
          </p:nvPr>
        </p:nvSpPr>
        <p:spPr>
          <a:xfrm>
            <a:off x="10608958" y="5870575"/>
            <a:ext cx="551167" cy="377825"/>
          </a:xfrm>
        </p:spPr>
        <p:txBody>
          <a:bodyPr/>
          <a:lstStyle/>
          <a:p>
            <a:fld id="{20D8C72A-FC7F-477F-ADB7-B7346FB431B5}" type="slidenum">
              <a:rPr lang="en-GB" smtClean="0"/>
              <a:t>‹#›</a:t>
            </a:fld>
            <a:endParaRPr lang="en-GB" dirty="0"/>
          </a:p>
        </p:txBody>
      </p:sp>
    </p:spTree>
    <p:extLst>
      <p:ext uri="{BB962C8B-B14F-4D97-AF65-F5344CB8AC3E}">
        <p14:creationId xmlns:p14="http://schemas.microsoft.com/office/powerpoint/2010/main" val="1132519223"/>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D2A9726-529C-48B5-9612-98F9C77D5991}" type="datetimeFigureOut">
              <a:rPr lang="en-GB" smtClean="0"/>
              <a:t>13/06/2017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0D8C72A-FC7F-477F-ADB7-B7346FB431B5}" type="slidenum">
              <a:rPr lang="en-GB" smtClean="0"/>
              <a:t>‹#›</a:t>
            </a:fld>
            <a:endParaRPr lang="en-GB" dirty="0"/>
          </a:p>
        </p:txBody>
      </p:sp>
    </p:spTree>
    <p:extLst>
      <p:ext uri="{BB962C8B-B14F-4D97-AF65-F5344CB8AC3E}">
        <p14:creationId xmlns:p14="http://schemas.microsoft.com/office/powerpoint/2010/main" val="3073718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D2A9726-529C-48B5-9612-98F9C77D5991}" type="datetimeFigureOut">
              <a:rPr lang="en-GB" smtClean="0"/>
              <a:t>13/06/2017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0D8C72A-FC7F-477F-ADB7-B7346FB431B5}" type="slidenum">
              <a:rPr lang="en-GB" smtClean="0"/>
              <a:t>‹#›</a:t>
            </a:fld>
            <a:endParaRPr lang="en-GB" dirty="0"/>
          </a:p>
        </p:txBody>
      </p:sp>
    </p:spTree>
    <p:extLst>
      <p:ext uri="{BB962C8B-B14F-4D97-AF65-F5344CB8AC3E}">
        <p14:creationId xmlns:p14="http://schemas.microsoft.com/office/powerpoint/2010/main" val="35238333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D2A9726-529C-48B5-9612-98F9C77D5991}" type="datetimeFigureOut">
              <a:rPr lang="en-GB" smtClean="0"/>
              <a:t>13/06/2017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0D8C72A-FC7F-477F-ADB7-B7346FB431B5}" type="slidenum">
              <a:rPr lang="en-GB" smtClean="0"/>
              <a:t>‹#›</a:t>
            </a:fld>
            <a:endParaRPr lang="en-GB" dirty="0"/>
          </a:p>
        </p:txBody>
      </p:sp>
    </p:spTree>
    <p:extLst>
      <p:ext uri="{BB962C8B-B14F-4D97-AF65-F5344CB8AC3E}">
        <p14:creationId xmlns:p14="http://schemas.microsoft.com/office/powerpoint/2010/main" val="10303199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D2A9726-529C-48B5-9612-98F9C77D5991}" type="datetimeFigureOut">
              <a:rPr lang="en-GB" smtClean="0"/>
              <a:t>13/06/2017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0D8C72A-FC7F-477F-ADB7-B7346FB431B5}" type="slidenum">
              <a:rPr lang="en-GB" smtClean="0"/>
              <a:t>‹#›</a:t>
            </a:fld>
            <a:endParaRPr lang="en-GB" dirty="0"/>
          </a:p>
        </p:txBody>
      </p:sp>
    </p:spTree>
    <p:extLst>
      <p:ext uri="{BB962C8B-B14F-4D97-AF65-F5344CB8AC3E}">
        <p14:creationId xmlns:p14="http://schemas.microsoft.com/office/powerpoint/2010/main" val="30834212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D2A9726-529C-48B5-9612-98F9C77D5991}" type="datetimeFigureOut">
              <a:rPr lang="en-GB" smtClean="0"/>
              <a:t>13/06/2017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0D8C72A-FC7F-477F-ADB7-B7346FB431B5}" type="slidenum">
              <a:rPr lang="en-GB" smtClean="0"/>
              <a:t>‹#›</a:t>
            </a:fld>
            <a:endParaRPr lang="en-GB" dirty="0"/>
          </a:p>
        </p:txBody>
      </p:sp>
    </p:spTree>
    <p:extLst>
      <p:ext uri="{BB962C8B-B14F-4D97-AF65-F5344CB8AC3E}">
        <p14:creationId xmlns:p14="http://schemas.microsoft.com/office/powerpoint/2010/main" val="23686170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D2A9726-529C-48B5-9612-98F9C77D5991}" type="datetimeFigureOut">
              <a:rPr lang="en-GB" smtClean="0"/>
              <a:t>13/06/2017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0D8C72A-FC7F-477F-ADB7-B7346FB431B5}" type="slidenum">
              <a:rPr lang="en-GB" smtClean="0"/>
              <a:t>‹#›</a:t>
            </a:fld>
            <a:endParaRPr lang="en-GB" dirty="0"/>
          </a:p>
        </p:txBody>
      </p:sp>
    </p:spTree>
    <p:extLst>
      <p:ext uri="{BB962C8B-B14F-4D97-AF65-F5344CB8AC3E}">
        <p14:creationId xmlns:p14="http://schemas.microsoft.com/office/powerpoint/2010/main" val="41390560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2A9726-529C-48B5-9612-98F9C77D5991}" type="datetimeFigureOut">
              <a:rPr lang="en-GB" smtClean="0"/>
              <a:t>13/06/2017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0D8C72A-FC7F-477F-ADB7-B7346FB431B5}" type="slidenum">
              <a:rPr lang="en-GB" smtClean="0"/>
              <a:t>‹#›</a:t>
            </a:fld>
            <a:endParaRPr lang="en-GB" dirty="0"/>
          </a:p>
        </p:txBody>
      </p:sp>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Tree>
    <p:extLst>
      <p:ext uri="{BB962C8B-B14F-4D97-AF65-F5344CB8AC3E}">
        <p14:creationId xmlns:p14="http://schemas.microsoft.com/office/powerpoint/2010/main" val="588539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2A9726-529C-48B5-9612-98F9C77D5991}" type="datetimeFigureOut">
              <a:rPr lang="en-GB" smtClean="0"/>
              <a:t>13/06/2017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0D8C72A-FC7F-477F-ADB7-B7346FB431B5}" type="slidenum">
              <a:rPr lang="en-GB" smtClean="0"/>
              <a:t>‹#›</a:t>
            </a:fld>
            <a:endParaRPr lang="en-GB" dirty="0"/>
          </a:p>
        </p:txBody>
      </p:sp>
    </p:spTree>
    <p:extLst>
      <p:ext uri="{BB962C8B-B14F-4D97-AF65-F5344CB8AC3E}">
        <p14:creationId xmlns:p14="http://schemas.microsoft.com/office/powerpoint/2010/main" val="3552902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2A9726-529C-48B5-9612-98F9C77D5991}" type="datetimeFigureOut">
              <a:rPr lang="en-GB" smtClean="0"/>
              <a:t>13/06/2017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0D8C72A-FC7F-477F-ADB7-B7346FB431B5}" type="slidenum">
              <a:rPr lang="en-GB" smtClean="0"/>
              <a:t>‹#›</a:t>
            </a:fld>
            <a:endParaRPr lang="en-GB" dirty="0"/>
          </a:p>
        </p:txBody>
      </p:sp>
    </p:spTree>
    <p:extLst>
      <p:ext uri="{BB962C8B-B14F-4D97-AF65-F5344CB8AC3E}">
        <p14:creationId xmlns:p14="http://schemas.microsoft.com/office/powerpoint/2010/main" val="3976887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D2A9726-529C-48B5-9612-98F9C77D5991}" type="datetimeFigureOut">
              <a:rPr lang="en-GB" smtClean="0"/>
              <a:t>13/06/2017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0D8C72A-FC7F-477F-ADB7-B7346FB431B5}" type="slidenum">
              <a:rPr lang="en-GB" smtClean="0"/>
              <a:t>‹#›</a:t>
            </a:fld>
            <a:endParaRPr lang="en-GB" dirty="0"/>
          </a:p>
        </p:txBody>
      </p:sp>
    </p:spTree>
    <p:extLst>
      <p:ext uri="{BB962C8B-B14F-4D97-AF65-F5344CB8AC3E}">
        <p14:creationId xmlns:p14="http://schemas.microsoft.com/office/powerpoint/2010/main" val="1865442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D2A9726-529C-48B5-9612-98F9C77D5991}" type="datetimeFigureOut">
              <a:rPr lang="en-GB" smtClean="0"/>
              <a:t>13/06/2017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0D8C72A-FC7F-477F-ADB7-B7346FB431B5}" type="slidenum">
              <a:rPr lang="en-GB" smtClean="0"/>
              <a:t>‹#›</a:t>
            </a:fld>
            <a:endParaRPr lang="en-GB" dirty="0"/>
          </a:p>
        </p:txBody>
      </p:sp>
    </p:spTree>
    <p:extLst>
      <p:ext uri="{BB962C8B-B14F-4D97-AF65-F5344CB8AC3E}">
        <p14:creationId xmlns:p14="http://schemas.microsoft.com/office/powerpoint/2010/main" val="4031095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D2A9726-529C-48B5-9612-98F9C77D5991}" type="datetimeFigureOut">
              <a:rPr lang="en-GB" smtClean="0"/>
              <a:t>13/06/2017</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20D8C72A-FC7F-477F-ADB7-B7346FB431B5}" type="slidenum">
              <a:rPr lang="en-GB" smtClean="0"/>
              <a:t>‹#›</a:t>
            </a:fld>
            <a:endParaRPr lang="en-GB" dirty="0"/>
          </a:p>
        </p:txBody>
      </p:sp>
    </p:spTree>
    <p:extLst>
      <p:ext uri="{BB962C8B-B14F-4D97-AF65-F5344CB8AC3E}">
        <p14:creationId xmlns:p14="http://schemas.microsoft.com/office/powerpoint/2010/main" val="594899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D2A9726-529C-48B5-9612-98F9C77D5991}" type="datetimeFigureOut">
              <a:rPr lang="en-GB" smtClean="0"/>
              <a:t>13/06/2017</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20D8C72A-FC7F-477F-ADB7-B7346FB431B5}" type="slidenum">
              <a:rPr lang="en-GB" smtClean="0"/>
              <a:t>‹#›</a:t>
            </a:fld>
            <a:endParaRPr lang="en-GB" dirty="0"/>
          </a:p>
        </p:txBody>
      </p:sp>
    </p:spTree>
    <p:extLst>
      <p:ext uri="{BB962C8B-B14F-4D97-AF65-F5344CB8AC3E}">
        <p14:creationId xmlns:p14="http://schemas.microsoft.com/office/powerpoint/2010/main" val="92453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7D2A9726-529C-48B5-9612-98F9C77D5991}" type="datetimeFigureOut">
              <a:rPr lang="en-GB" smtClean="0"/>
              <a:t>13/06/2017</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20D8C72A-FC7F-477F-ADB7-B7346FB431B5}" type="slidenum">
              <a:rPr lang="en-GB" smtClean="0"/>
              <a:t>‹#›</a:t>
            </a:fld>
            <a:endParaRPr lang="en-GB" dirty="0"/>
          </a:p>
        </p:txBody>
      </p:sp>
    </p:spTree>
    <p:extLst>
      <p:ext uri="{BB962C8B-B14F-4D97-AF65-F5344CB8AC3E}">
        <p14:creationId xmlns:p14="http://schemas.microsoft.com/office/powerpoint/2010/main" val="3711110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D2A9726-529C-48B5-9612-98F9C77D5991}" type="datetimeFigureOut">
              <a:rPr lang="en-GB" smtClean="0"/>
              <a:t>13/06/2017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0D8C72A-FC7F-477F-ADB7-B7346FB431B5}" type="slidenum">
              <a:rPr lang="en-GB" smtClean="0"/>
              <a:t>‹#›</a:t>
            </a:fld>
            <a:endParaRPr lang="en-GB" dirty="0"/>
          </a:p>
        </p:txBody>
      </p:sp>
    </p:spTree>
    <p:extLst>
      <p:ext uri="{BB962C8B-B14F-4D97-AF65-F5344CB8AC3E}">
        <p14:creationId xmlns:p14="http://schemas.microsoft.com/office/powerpoint/2010/main" val="21714692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D2A9726-529C-48B5-9612-98F9C77D5991}" type="datetimeFigureOut">
              <a:rPr lang="en-GB" smtClean="0"/>
              <a:t>13/06/2017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0D8C72A-FC7F-477F-ADB7-B7346FB431B5}" type="slidenum">
              <a:rPr lang="en-GB" smtClean="0"/>
              <a:t>‹#›</a:t>
            </a:fld>
            <a:endParaRPr lang="en-GB" dirty="0"/>
          </a:p>
        </p:txBody>
      </p:sp>
    </p:spTree>
    <p:extLst>
      <p:ext uri="{BB962C8B-B14F-4D97-AF65-F5344CB8AC3E}">
        <p14:creationId xmlns:p14="http://schemas.microsoft.com/office/powerpoint/2010/main" val="1409688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7D2A9726-529C-48B5-9612-98F9C77D5991}" type="datetimeFigureOut">
              <a:rPr lang="en-GB" smtClean="0"/>
              <a:t>13/06/2017</a:t>
            </a:fld>
            <a:endParaRPr lang="en-GB"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GB"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20D8C72A-FC7F-477F-ADB7-B7346FB431B5}" type="slidenum">
              <a:rPr lang="en-GB" smtClean="0"/>
              <a:t>‹#›</a:t>
            </a:fld>
            <a:endParaRPr lang="en-GB" dirty="0"/>
          </a:p>
        </p:txBody>
      </p:sp>
    </p:spTree>
    <p:extLst>
      <p:ext uri="{BB962C8B-B14F-4D97-AF65-F5344CB8AC3E}">
        <p14:creationId xmlns:p14="http://schemas.microsoft.com/office/powerpoint/2010/main" val="259761516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Tanya.vasquez-ebanks@gov.ky" TargetMode="External"/><Relationship Id="rId2" Type="http://schemas.openxmlformats.org/officeDocument/2006/relationships/hyperlink" Target="http://www.planning.ky/"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mailto:aroon.Pandohie@gov.ky"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83876" y="1044006"/>
            <a:ext cx="7197726" cy="2421464"/>
          </a:xfrm>
        </p:spPr>
        <p:txBody>
          <a:bodyPr/>
          <a:lstStyle/>
          <a:p>
            <a:r>
              <a:rPr lang="en-US" b="1" dirty="0"/>
              <a:t>Introduction to the </a:t>
            </a:r>
            <a:br>
              <a:rPr lang="en-US" b="1" dirty="0"/>
            </a:br>
            <a:r>
              <a:rPr lang="en-US" b="1" dirty="0"/>
              <a:t>Builders Law-</a:t>
            </a:r>
            <a:endParaRPr lang="en-GB" b="1"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47220" y="4456722"/>
            <a:ext cx="2293414" cy="2322723"/>
          </a:xfrm>
          <a:prstGeom prst="rect">
            <a:avLst/>
          </a:prstGeom>
        </p:spPr>
      </p:pic>
    </p:spTree>
    <p:extLst>
      <p:ext uri="{BB962C8B-B14F-4D97-AF65-F5344CB8AC3E}">
        <p14:creationId xmlns:p14="http://schemas.microsoft.com/office/powerpoint/2010/main" val="8269152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Qualifications and Competencies- </a:t>
            </a:r>
            <a:endParaRPr lang="en-GB" b="1" dirty="0"/>
          </a:p>
        </p:txBody>
      </p:sp>
      <p:sp>
        <p:nvSpPr>
          <p:cNvPr id="3" name="Content Placeholder 2"/>
          <p:cNvSpPr>
            <a:spLocks noGrp="1"/>
          </p:cNvSpPr>
          <p:nvPr>
            <p:ph idx="1"/>
          </p:nvPr>
        </p:nvSpPr>
        <p:spPr/>
        <p:txBody>
          <a:bodyPr>
            <a:normAutofit fontScale="92500" lnSpcReduction="20000"/>
          </a:bodyPr>
          <a:lstStyle/>
          <a:p>
            <a:r>
              <a:rPr lang="en-US" sz="2400" dirty="0"/>
              <a:t>Business Entity-</a:t>
            </a:r>
          </a:p>
          <a:p>
            <a:pPr lvl="1"/>
            <a:r>
              <a:rPr lang="en-US" sz="2400" dirty="0"/>
              <a:t>evidence of compliance with the Health Insurance Law,</a:t>
            </a:r>
          </a:p>
          <a:p>
            <a:pPr lvl="1"/>
            <a:r>
              <a:rPr lang="en-US" sz="2400" dirty="0"/>
              <a:t>evidence of compliance with the Workmen’s Compensation Law,</a:t>
            </a:r>
          </a:p>
          <a:p>
            <a:pPr lvl="1"/>
            <a:r>
              <a:rPr lang="en-US" sz="2400" dirty="0"/>
              <a:t>evidence of compliance with the Labour Law,</a:t>
            </a:r>
          </a:p>
          <a:p>
            <a:pPr lvl="1"/>
            <a:r>
              <a:rPr lang="en-US" sz="2400" dirty="0"/>
              <a:t>evidence of compliance with the National Pensions Law,</a:t>
            </a:r>
          </a:p>
          <a:p>
            <a:pPr lvl="1"/>
            <a:r>
              <a:rPr lang="en-US" sz="2400" dirty="0"/>
              <a:t>evidence of the requisite level of Public Liability Insurance, </a:t>
            </a:r>
          </a:p>
          <a:p>
            <a:pPr lvl="1"/>
            <a:r>
              <a:rPr lang="en-US" sz="2400" dirty="0"/>
              <a:t>relevant entity experience,</a:t>
            </a:r>
          </a:p>
          <a:p>
            <a:pPr lvl="1"/>
            <a:r>
              <a:rPr lang="en-US" sz="2400" dirty="0"/>
              <a:t>appropriate references attesting to the applicant’s competency and general reputation.</a:t>
            </a:r>
            <a:endParaRPr lang="en-GB" dirty="0"/>
          </a:p>
          <a:p>
            <a:pPr lvl="1"/>
            <a:endParaRPr lang="en-GB" dirty="0"/>
          </a:p>
        </p:txBody>
      </p:sp>
    </p:spTree>
    <p:extLst>
      <p:ext uri="{BB962C8B-B14F-4D97-AF65-F5344CB8AC3E}">
        <p14:creationId xmlns:p14="http://schemas.microsoft.com/office/powerpoint/2010/main" val="24897113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Insurance Requirements-</a:t>
            </a:r>
            <a:endParaRPr lang="en-GB" dirty="0"/>
          </a:p>
        </p:txBody>
      </p:sp>
      <p:sp>
        <p:nvSpPr>
          <p:cNvPr id="3" name="Content Placeholder 2"/>
          <p:cNvSpPr>
            <a:spLocks noGrp="1"/>
          </p:cNvSpPr>
          <p:nvPr>
            <p:ph idx="1"/>
          </p:nvPr>
        </p:nvSpPr>
        <p:spPr/>
        <p:txBody>
          <a:bodyPr>
            <a:normAutofit fontScale="92500"/>
          </a:bodyPr>
          <a:lstStyle/>
          <a:p>
            <a:r>
              <a:rPr lang="en-US" sz="3200" dirty="0"/>
              <a:t>Public Liability Insurance Requirements- </a:t>
            </a:r>
          </a:p>
          <a:p>
            <a:pPr lvl="1"/>
            <a:r>
              <a:rPr lang="en-US" sz="3200" dirty="0"/>
              <a:t>General Contractor/Civil Engineering Contractor/Building Contractor/ Residential Contractor- $1,000,000</a:t>
            </a:r>
          </a:p>
          <a:p>
            <a:pPr lvl="1"/>
            <a:r>
              <a:rPr lang="en-US" sz="3200" dirty="0"/>
              <a:t>Trades Contractor- $ 200,000</a:t>
            </a:r>
          </a:p>
          <a:p>
            <a:r>
              <a:rPr lang="en-US" sz="3400" dirty="0"/>
              <a:t>Workers’ Compensation in accordance with the requirements of the Workmen’s Compensation Law</a:t>
            </a:r>
          </a:p>
          <a:p>
            <a:pPr lvl="1"/>
            <a:endParaRPr lang="en-GB" dirty="0"/>
          </a:p>
        </p:txBody>
      </p:sp>
    </p:spTree>
    <p:extLst>
      <p:ext uri="{BB962C8B-B14F-4D97-AF65-F5344CB8AC3E}">
        <p14:creationId xmlns:p14="http://schemas.microsoft.com/office/powerpoint/2010/main" val="39414664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Fees for Business Entities and Qualified Individuals- </a:t>
            </a:r>
            <a:endParaRPr lang="en-GB" dirty="0"/>
          </a:p>
        </p:txBody>
      </p:sp>
      <p:sp>
        <p:nvSpPr>
          <p:cNvPr id="3" name="Content Placeholder 2"/>
          <p:cNvSpPr>
            <a:spLocks noGrp="1"/>
          </p:cNvSpPr>
          <p:nvPr>
            <p:ph idx="1"/>
          </p:nvPr>
        </p:nvSpPr>
        <p:spPr/>
        <p:txBody>
          <a:bodyPr>
            <a:noAutofit/>
          </a:bodyPr>
          <a:lstStyle/>
          <a:p>
            <a:r>
              <a:rPr lang="en-US" sz="2800" dirty="0"/>
              <a:t>Application Fee- $</a:t>
            </a:r>
            <a:r>
              <a:rPr lang="en-US" sz="2800" dirty="0" smtClean="0"/>
              <a:t>75</a:t>
            </a:r>
            <a:endParaRPr lang="en-US" sz="2800" dirty="0" smtClean="0"/>
          </a:p>
        </p:txBody>
      </p:sp>
    </p:spTree>
    <p:extLst>
      <p:ext uri="{BB962C8B-B14F-4D97-AF65-F5344CB8AC3E}">
        <p14:creationId xmlns:p14="http://schemas.microsoft.com/office/powerpoint/2010/main" val="1571148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Enforcement-</a:t>
            </a:r>
            <a:endParaRPr lang="en-US" dirty="0"/>
          </a:p>
        </p:txBody>
      </p:sp>
      <p:sp>
        <p:nvSpPr>
          <p:cNvPr id="3" name="Content Placeholder 2"/>
          <p:cNvSpPr>
            <a:spLocks noGrp="1"/>
          </p:cNvSpPr>
          <p:nvPr>
            <p:ph idx="1"/>
          </p:nvPr>
        </p:nvSpPr>
        <p:spPr>
          <a:xfrm>
            <a:off x="685800" y="2367977"/>
            <a:ext cx="10131425" cy="3649133"/>
          </a:xfrm>
        </p:spPr>
        <p:txBody>
          <a:bodyPr>
            <a:normAutofit/>
          </a:bodyPr>
          <a:lstStyle/>
          <a:p>
            <a:r>
              <a:rPr lang="en-US" sz="3200" dirty="0" smtClean="0"/>
              <a:t>Permits require the assignment of a registered contractor,</a:t>
            </a:r>
          </a:p>
          <a:p>
            <a:r>
              <a:rPr lang="en-US" sz="3200" dirty="0" smtClean="0"/>
              <a:t>Contractors must be registered in order to request inspections,</a:t>
            </a:r>
          </a:p>
          <a:p>
            <a:r>
              <a:rPr lang="en-US" sz="3200" dirty="0" smtClean="0"/>
              <a:t>The Builders Law provides for a number of penalties upon summary conviction that range from fines to imprisonment.</a:t>
            </a:r>
          </a:p>
          <a:p>
            <a:endParaRPr lang="en-US" sz="3200" dirty="0" smtClean="0"/>
          </a:p>
          <a:p>
            <a:endParaRPr lang="en-US" sz="3200" dirty="0"/>
          </a:p>
        </p:txBody>
      </p:sp>
    </p:spTree>
    <p:extLst>
      <p:ext uri="{BB962C8B-B14F-4D97-AF65-F5344CB8AC3E}">
        <p14:creationId xmlns:p14="http://schemas.microsoft.com/office/powerpoint/2010/main" val="9669925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 Further </a:t>
            </a:r>
            <a:r>
              <a:rPr lang="en-US" dirty="0" smtClean="0"/>
              <a:t>Information-</a:t>
            </a:r>
            <a:r>
              <a:rPr lang="en-US" dirty="0"/>
              <a:t/>
            </a:r>
            <a:br>
              <a:rPr lang="en-US" dirty="0"/>
            </a:br>
            <a:endParaRPr lang="en-GB" dirty="0"/>
          </a:p>
        </p:txBody>
      </p:sp>
      <p:sp>
        <p:nvSpPr>
          <p:cNvPr id="3" name="Content Placeholder 2"/>
          <p:cNvSpPr>
            <a:spLocks noGrp="1"/>
          </p:cNvSpPr>
          <p:nvPr>
            <p:ph idx="1"/>
          </p:nvPr>
        </p:nvSpPr>
        <p:spPr>
          <a:xfrm>
            <a:off x="825651" y="2065867"/>
            <a:ext cx="10131425" cy="2078241"/>
          </a:xfrm>
        </p:spPr>
        <p:txBody>
          <a:bodyPr>
            <a:noAutofit/>
          </a:bodyPr>
          <a:lstStyle/>
          <a:p>
            <a:r>
              <a:rPr lang="en-US" sz="2800" dirty="0"/>
              <a:t>Applications – </a:t>
            </a:r>
            <a:r>
              <a:rPr lang="en-US" sz="2800" dirty="0">
                <a:hlinkClick r:id="rId2"/>
              </a:rPr>
              <a:t>www.planning.ky</a:t>
            </a:r>
            <a:r>
              <a:rPr lang="en-US" sz="2800" dirty="0"/>
              <a:t> Builders Board </a:t>
            </a:r>
            <a:r>
              <a:rPr lang="en-US" sz="2800" dirty="0" smtClean="0"/>
              <a:t>page</a:t>
            </a:r>
            <a:r>
              <a:rPr lang="en-US" sz="2800" dirty="0"/>
              <a:t>	</a:t>
            </a:r>
          </a:p>
          <a:p>
            <a:pPr lvl="1"/>
            <a:r>
              <a:rPr lang="en-US" sz="2800" dirty="0"/>
              <a:t>Contact Person-</a:t>
            </a:r>
          </a:p>
          <a:p>
            <a:pPr lvl="6"/>
            <a:r>
              <a:rPr lang="en-US" sz="2800" dirty="0"/>
              <a:t>Ms. Tanya Vasquez-Ebanks</a:t>
            </a:r>
          </a:p>
          <a:p>
            <a:pPr lvl="6"/>
            <a:r>
              <a:rPr lang="en-US" sz="2800" dirty="0"/>
              <a:t>Administrative Officer-Builders Board</a:t>
            </a:r>
          </a:p>
          <a:p>
            <a:pPr lvl="6"/>
            <a:r>
              <a:rPr lang="en-US" sz="2800" dirty="0"/>
              <a:t>Email- </a:t>
            </a:r>
            <a:r>
              <a:rPr lang="en-US" sz="2800" dirty="0" smtClean="0">
                <a:hlinkClick r:id="rId3"/>
              </a:rPr>
              <a:t>Tanya.vasquez-ebanks2@gov.ky</a:t>
            </a:r>
            <a:endParaRPr lang="en-US" sz="2800" dirty="0"/>
          </a:p>
          <a:p>
            <a:pPr lvl="6"/>
            <a:r>
              <a:rPr lang="en-US" sz="2800" dirty="0"/>
              <a:t>Telephone- 345-244-6515</a:t>
            </a:r>
            <a:endParaRPr lang="en-GB" sz="2800" dirty="0"/>
          </a:p>
        </p:txBody>
      </p:sp>
    </p:spTree>
    <p:extLst>
      <p:ext uri="{BB962C8B-B14F-4D97-AF65-F5344CB8AC3E}">
        <p14:creationId xmlns:p14="http://schemas.microsoft.com/office/powerpoint/2010/main" val="26667619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Discussion and Questions-</a:t>
            </a:r>
            <a:r>
              <a:rPr lang="en-US" dirty="0"/>
              <a:t> </a:t>
            </a:r>
            <a:endParaRPr lang="en-GB" dirty="0"/>
          </a:p>
        </p:txBody>
      </p:sp>
      <p:sp>
        <p:nvSpPr>
          <p:cNvPr id="3" name="Content Placeholder 2"/>
          <p:cNvSpPr>
            <a:spLocks noGrp="1"/>
          </p:cNvSpPr>
          <p:nvPr>
            <p:ph idx="1"/>
          </p:nvPr>
        </p:nvSpPr>
        <p:spPr/>
        <p:txBody>
          <a:bodyPr/>
          <a:lstStyle/>
          <a:p>
            <a:r>
              <a:rPr lang="en-US" sz="2800" dirty="0"/>
              <a:t>Contact Details-</a:t>
            </a:r>
          </a:p>
          <a:p>
            <a:pPr lvl="6"/>
            <a:r>
              <a:rPr lang="en-US" sz="2800" dirty="0"/>
              <a:t>Haroon Pandohie, AICP</a:t>
            </a:r>
          </a:p>
          <a:p>
            <a:pPr marL="2743200" lvl="6" indent="0">
              <a:buNone/>
            </a:pPr>
            <a:r>
              <a:rPr lang="en-US" sz="2800" dirty="0"/>
              <a:t>   Director of Planning </a:t>
            </a:r>
          </a:p>
          <a:p>
            <a:pPr marL="2743200" lvl="6" indent="0">
              <a:buNone/>
            </a:pPr>
            <a:r>
              <a:rPr lang="en-US" sz="2800" dirty="0"/>
              <a:t>   Department of Planning</a:t>
            </a:r>
          </a:p>
          <a:p>
            <a:pPr marL="2743200" lvl="6" indent="0">
              <a:buNone/>
            </a:pPr>
            <a:r>
              <a:rPr lang="en-US" sz="2800" dirty="0"/>
              <a:t>   Email- </a:t>
            </a:r>
            <a:r>
              <a:rPr lang="en-US" sz="2800" u="sng" dirty="0">
                <a:solidFill>
                  <a:schemeClr val="accent1">
                    <a:lumMod val="60000"/>
                    <a:lumOff val="40000"/>
                  </a:schemeClr>
                </a:solidFill>
              </a:rPr>
              <a:t>H</a:t>
            </a:r>
            <a:r>
              <a:rPr lang="en-US" sz="2800" u="sng" dirty="0">
                <a:hlinkClick r:id="rId2"/>
              </a:rPr>
              <a:t>a</a:t>
            </a:r>
            <a:r>
              <a:rPr lang="en-US" sz="2800" dirty="0">
                <a:hlinkClick r:id="rId2"/>
              </a:rPr>
              <a:t>roon.Pandohie@gov.ky</a:t>
            </a:r>
            <a:endParaRPr lang="en-US" sz="2800" dirty="0"/>
          </a:p>
          <a:p>
            <a:pPr marL="2743200" lvl="6" indent="0">
              <a:buNone/>
            </a:pPr>
            <a:endParaRPr lang="en-GB" dirty="0"/>
          </a:p>
        </p:txBody>
      </p:sp>
    </p:spTree>
    <p:extLst>
      <p:ext uri="{BB962C8B-B14F-4D97-AF65-F5344CB8AC3E}">
        <p14:creationId xmlns:p14="http://schemas.microsoft.com/office/powerpoint/2010/main" val="29842997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9924" y="609600"/>
            <a:ext cx="9967302" cy="1456267"/>
          </a:xfrm>
        </p:spPr>
        <p:txBody>
          <a:bodyPr/>
          <a:lstStyle/>
          <a:p>
            <a:r>
              <a:rPr lang="en-US" b="1" dirty="0" smtClean="0"/>
              <a:t>Industry Context-</a:t>
            </a:r>
            <a:r>
              <a:rPr lang="en-US" dirty="0" smtClean="0"/>
              <a:t> </a:t>
            </a:r>
            <a:endParaRPr lang="en-GB" dirty="0"/>
          </a:p>
        </p:txBody>
      </p:sp>
      <p:sp>
        <p:nvSpPr>
          <p:cNvPr id="3" name="Content Placeholder 2"/>
          <p:cNvSpPr>
            <a:spLocks noGrp="1"/>
          </p:cNvSpPr>
          <p:nvPr>
            <p:ph idx="1"/>
          </p:nvPr>
        </p:nvSpPr>
        <p:spPr>
          <a:xfrm>
            <a:off x="849924" y="1843128"/>
            <a:ext cx="10131425" cy="3649133"/>
          </a:xfrm>
        </p:spPr>
        <p:txBody>
          <a:bodyPr>
            <a:normAutofit/>
          </a:bodyPr>
          <a:lstStyle/>
          <a:p>
            <a:r>
              <a:rPr lang="en-US" sz="3200" dirty="0"/>
              <a:t>Over 600 companies have a Trade and Business License as a Contractor</a:t>
            </a:r>
          </a:p>
          <a:p>
            <a:r>
              <a:rPr lang="en-US" sz="3200" dirty="0"/>
              <a:t>Development Industry Contributed approx. $93,286,000 in 2014 to the Cayman Islands GDP (source- eso.ky)</a:t>
            </a:r>
          </a:p>
          <a:p>
            <a:r>
              <a:rPr lang="en-US" sz="3200" dirty="0"/>
              <a:t>Employed approximately 3,924 persons in 2015 (source- eso.ky)</a:t>
            </a:r>
            <a:endParaRPr lang="en-GB" sz="3200" dirty="0"/>
          </a:p>
        </p:txBody>
      </p:sp>
    </p:spTree>
    <p:extLst>
      <p:ext uri="{BB962C8B-B14F-4D97-AF65-F5344CB8AC3E}">
        <p14:creationId xmlns:p14="http://schemas.microsoft.com/office/powerpoint/2010/main" val="30104533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Purpose- </a:t>
            </a:r>
            <a:endParaRPr lang="en-GB" b="1" dirty="0"/>
          </a:p>
        </p:txBody>
      </p:sp>
      <p:sp>
        <p:nvSpPr>
          <p:cNvPr id="3" name="Content Placeholder 2"/>
          <p:cNvSpPr>
            <a:spLocks noGrp="1"/>
          </p:cNvSpPr>
          <p:nvPr>
            <p:ph idx="1"/>
          </p:nvPr>
        </p:nvSpPr>
        <p:spPr/>
        <p:txBody>
          <a:bodyPr>
            <a:normAutofit fontScale="85000" lnSpcReduction="20000"/>
          </a:bodyPr>
          <a:lstStyle/>
          <a:p>
            <a:r>
              <a:rPr lang="en-US" sz="3200" dirty="0"/>
              <a:t>Consumer and Business Protection-</a:t>
            </a:r>
          </a:p>
          <a:p>
            <a:pPr lvl="1"/>
            <a:r>
              <a:rPr lang="en-US" sz="2800" dirty="0"/>
              <a:t>ensure that business entities are qualified and competent to deliver works for which it has contracted,  </a:t>
            </a:r>
          </a:p>
          <a:p>
            <a:pPr lvl="1"/>
            <a:r>
              <a:rPr lang="en-US" sz="2800" dirty="0"/>
              <a:t>ensure that a level playing field for business entities, and </a:t>
            </a:r>
          </a:p>
          <a:p>
            <a:pPr lvl="1"/>
            <a:r>
              <a:rPr lang="en-US" sz="2800" dirty="0"/>
              <a:t>ensure that the public will not sustain economic loss resulting from the contractor’s inability to meet lawful obligations under any relevant contract or undertaking. </a:t>
            </a:r>
          </a:p>
          <a:p>
            <a:r>
              <a:rPr lang="en-US" sz="3200" dirty="0"/>
              <a:t>Strengthen the construction industry-</a:t>
            </a:r>
          </a:p>
          <a:p>
            <a:pPr lvl="1"/>
            <a:r>
              <a:rPr lang="en-US" sz="2800" dirty="0"/>
              <a:t>enhance competency and service delivery quality.</a:t>
            </a:r>
          </a:p>
          <a:p>
            <a:endParaRPr lang="en-GB" dirty="0"/>
          </a:p>
        </p:txBody>
      </p:sp>
    </p:spTree>
    <p:extLst>
      <p:ext uri="{BB962C8B-B14F-4D97-AF65-F5344CB8AC3E}">
        <p14:creationId xmlns:p14="http://schemas.microsoft.com/office/powerpoint/2010/main" val="14947920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Administration- </a:t>
            </a:r>
            <a:endParaRPr lang="en-GB" b="1" dirty="0"/>
          </a:p>
        </p:txBody>
      </p:sp>
      <p:sp>
        <p:nvSpPr>
          <p:cNvPr id="3" name="Content Placeholder 2"/>
          <p:cNvSpPr>
            <a:spLocks noGrp="1"/>
          </p:cNvSpPr>
          <p:nvPr>
            <p:ph idx="1"/>
          </p:nvPr>
        </p:nvSpPr>
        <p:spPr>
          <a:xfrm>
            <a:off x="685801" y="293077"/>
            <a:ext cx="10131425" cy="5498123"/>
          </a:xfrm>
        </p:spPr>
        <p:txBody>
          <a:bodyPr>
            <a:normAutofit/>
          </a:bodyPr>
          <a:lstStyle/>
          <a:p>
            <a:r>
              <a:rPr lang="en-US" sz="2400" dirty="0"/>
              <a:t>Establishes the Builders Board as the registering entity responsible for ensuring that any registered entity is both qualified and competent, to carry out the scope of works for which they entity is licensed to perform. </a:t>
            </a:r>
          </a:p>
          <a:p>
            <a:r>
              <a:rPr lang="en-US" sz="2400" dirty="0"/>
              <a:t>Board is comprised of 10 members who are representative of the construction industry. </a:t>
            </a:r>
          </a:p>
          <a:p>
            <a:r>
              <a:rPr lang="en-US" sz="2400" dirty="0"/>
              <a:t>Department of Planning serves as the administrative arm of the Board. </a:t>
            </a:r>
            <a:endParaRPr lang="en-GB" sz="2400" dirty="0"/>
          </a:p>
        </p:txBody>
      </p:sp>
    </p:spTree>
    <p:extLst>
      <p:ext uri="{BB962C8B-B14F-4D97-AF65-F5344CB8AC3E}">
        <p14:creationId xmlns:p14="http://schemas.microsoft.com/office/powerpoint/2010/main" val="25637470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Registration Categories- </a:t>
            </a:r>
            <a:endParaRPr lang="en-GB" b="1" dirty="0"/>
          </a:p>
        </p:txBody>
      </p:sp>
      <p:sp>
        <p:nvSpPr>
          <p:cNvPr id="3" name="Content Placeholder 2"/>
          <p:cNvSpPr>
            <a:spLocks noGrp="1"/>
          </p:cNvSpPr>
          <p:nvPr>
            <p:ph idx="1"/>
          </p:nvPr>
        </p:nvSpPr>
        <p:spPr/>
        <p:txBody>
          <a:bodyPr>
            <a:noAutofit/>
          </a:bodyPr>
          <a:lstStyle/>
          <a:p>
            <a:r>
              <a:rPr lang="en-US" sz="2800" dirty="0"/>
              <a:t>To provide for the registration of businesses entities and qualified individuals into one of five categories-</a:t>
            </a:r>
          </a:p>
          <a:p>
            <a:pPr lvl="1"/>
            <a:r>
              <a:rPr lang="en-US" sz="2800" dirty="0"/>
              <a:t>General Contractor </a:t>
            </a:r>
          </a:p>
          <a:p>
            <a:pPr lvl="1"/>
            <a:r>
              <a:rPr lang="en-US" sz="2800" dirty="0"/>
              <a:t>Building Contractor </a:t>
            </a:r>
          </a:p>
          <a:p>
            <a:pPr lvl="1"/>
            <a:r>
              <a:rPr lang="en-US" sz="2800" dirty="0"/>
              <a:t>Residential Contractor </a:t>
            </a:r>
          </a:p>
          <a:p>
            <a:pPr lvl="1"/>
            <a:r>
              <a:rPr lang="en-US" sz="2800" dirty="0"/>
              <a:t>Civil Engineering Contractor, and </a:t>
            </a:r>
          </a:p>
          <a:p>
            <a:pPr lvl="1"/>
            <a:r>
              <a:rPr lang="en-US" sz="2800" dirty="0"/>
              <a:t>Trade Contractor</a:t>
            </a:r>
            <a:endParaRPr lang="en-GB" sz="2800" dirty="0"/>
          </a:p>
        </p:txBody>
      </p:sp>
    </p:spTree>
    <p:extLst>
      <p:ext uri="{BB962C8B-B14F-4D97-AF65-F5344CB8AC3E}">
        <p14:creationId xmlns:p14="http://schemas.microsoft.com/office/powerpoint/2010/main" val="70387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Registration Categories- </a:t>
            </a:r>
            <a:endParaRPr lang="en-GB" b="1" dirty="0"/>
          </a:p>
        </p:txBody>
      </p:sp>
      <p:sp>
        <p:nvSpPr>
          <p:cNvPr id="3" name="Content Placeholder 2"/>
          <p:cNvSpPr>
            <a:spLocks noGrp="1"/>
          </p:cNvSpPr>
          <p:nvPr>
            <p:ph idx="1"/>
          </p:nvPr>
        </p:nvSpPr>
        <p:spPr/>
        <p:txBody>
          <a:bodyPr>
            <a:noAutofit/>
          </a:bodyPr>
          <a:lstStyle/>
          <a:p>
            <a:r>
              <a:rPr lang="en-US" sz="2400" dirty="0"/>
              <a:t>General Contractor- </a:t>
            </a:r>
          </a:p>
          <a:p>
            <a:pPr lvl="1"/>
            <a:r>
              <a:rPr lang="en-US" sz="2400" dirty="0"/>
              <a:t>a business entity which performs any type or description of construction, other than civil construction. </a:t>
            </a:r>
          </a:p>
          <a:p>
            <a:r>
              <a:rPr lang="en-US" sz="2400" dirty="0"/>
              <a:t>Building Contractor- </a:t>
            </a:r>
          </a:p>
          <a:p>
            <a:pPr lvl="1"/>
            <a:r>
              <a:rPr lang="en-US" sz="2400" dirty="0"/>
              <a:t>a business entity which constructs commercial, industrial, institutional, residential or other buildings, including their ancillary buildings, none of which exceed three storeys or 25,000 square feet. </a:t>
            </a:r>
          </a:p>
          <a:p>
            <a:r>
              <a:rPr lang="en-US" sz="2400" dirty="0"/>
              <a:t>Residential Contractor- </a:t>
            </a:r>
          </a:p>
          <a:p>
            <a:pPr lvl="1"/>
            <a:r>
              <a:rPr lang="en-US" sz="2400" dirty="0"/>
              <a:t>a business entity which constructs, repairs, renovates, extends or improves any building comprising up to four dwelling units, not exceeding three storeys in height, and their ancillary buildings. </a:t>
            </a:r>
            <a:endParaRPr lang="en-GB" sz="2400" dirty="0"/>
          </a:p>
        </p:txBody>
      </p:sp>
    </p:spTree>
    <p:extLst>
      <p:ext uri="{BB962C8B-B14F-4D97-AF65-F5344CB8AC3E}">
        <p14:creationId xmlns:p14="http://schemas.microsoft.com/office/powerpoint/2010/main" val="38984163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Registration Categories- </a:t>
            </a:r>
            <a:endParaRPr lang="en-GB" b="1" dirty="0"/>
          </a:p>
        </p:txBody>
      </p:sp>
      <p:sp>
        <p:nvSpPr>
          <p:cNvPr id="3" name="Content Placeholder 2"/>
          <p:cNvSpPr>
            <a:spLocks noGrp="1"/>
          </p:cNvSpPr>
          <p:nvPr>
            <p:ph idx="1"/>
          </p:nvPr>
        </p:nvSpPr>
        <p:spPr>
          <a:xfrm>
            <a:off x="685800" y="1837267"/>
            <a:ext cx="10131425" cy="3649133"/>
          </a:xfrm>
        </p:spPr>
        <p:txBody>
          <a:bodyPr>
            <a:normAutofit/>
          </a:bodyPr>
          <a:lstStyle/>
          <a:p>
            <a:r>
              <a:rPr lang="en-US" sz="2400" dirty="0"/>
              <a:t>Civil Engineering Contractor-	</a:t>
            </a:r>
          </a:p>
          <a:p>
            <a:pPr lvl="1"/>
            <a:r>
              <a:rPr lang="en-US" sz="2400" dirty="0"/>
              <a:t>a business entity which builds roads, bridges, docks, utilities infrastructure and other similar constructions. </a:t>
            </a:r>
            <a:endParaRPr lang="en-GB" sz="2400" dirty="0"/>
          </a:p>
          <a:p>
            <a:r>
              <a:rPr lang="en-US" sz="2400" dirty="0"/>
              <a:t>T</a:t>
            </a:r>
            <a:r>
              <a:rPr lang="en-GB" sz="2400" dirty="0"/>
              <a:t>rades Contractor- </a:t>
            </a:r>
          </a:p>
          <a:p>
            <a:pPr lvl="1"/>
            <a:r>
              <a:rPr lang="en-US" sz="2400" dirty="0"/>
              <a:t>a business entity which does not fall under the purview of general contractor, residential contractor, building contractor, or civil engineering contractor but which includes other works such as site works contractor, concrete and masonary contractor, metal works contractor…. etc. </a:t>
            </a:r>
          </a:p>
        </p:txBody>
      </p:sp>
    </p:spTree>
    <p:extLst>
      <p:ext uri="{BB962C8B-B14F-4D97-AF65-F5344CB8AC3E}">
        <p14:creationId xmlns:p14="http://schemas.microsoft.com/office/powerpoint/2010/main" val="14897716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Qualifications and Competencies- </a:t>
            </a:r>
            <a:endParaRPr lang="en-GB" b="1" dirty="0"/>
          </a:p>
        </p:txBody>
      </p:sp>
      <p:sp>
        <p:nvSpPr>
          <p:cNvPr id="3" name="Content Placeholder 2"/>
          <p:cNvSpPr>
            <a:spLocks noGrp="1"/>
          </p:cNvSpPr>
          <p:nvPr>
            <p:ph idx="1"/>
          </p:nvPr>
        </p:nvSpPr>
        <p:spPr/>
        <p:txBody>
          <a:bodyPr>
            <a:normAutofit fontScale="25000" lnSpcReduction="20000"/>
          </a:bodyPr>
          <a:lstStyle/>
          <a:p>
            <a:r>
              <a:rPr lang="en-US" sz="9600" dirty="0"/>
              <a:t>Qualified Individual- </a:t>
            </a:r>
          </a:p>
          <a:p>
            <a:pPr lvl="1"/>
            <a:r>
              <a:rPr lang="en-US" sz="9600" dirty="0"/>
              <a:t>the individual who possesses the necessary skills and competencies to undertake the category of work for which the business entity is registered. </a:t>
            </a:r>
          </a:p>
          <a:p>
            <a:r>
              <a:rPr lang="en-US" sz="9600" dirty="0"/>
              <a:t>Criteria-</a:t>
            </a:r>
          </a:p>
          <a:p>
            <a:pPr lvl="1"/>
            <a:r>
              <a:rPr lang="en-US" sz="9600" dirty="0"/>
              <a:t>successfully passing a written examination, or </a:t>
            </a:r>
          </a:p>
          <a:p>
            <a:pPr lvl="1"/>
            <a:r>
              <a:rPr lang="en-US" sz="9600" dirty="0"/>
              <a:t>satisfying the Board that he or she is capable of undertaking the category of work for which the entity is applying,</a:t>
            </a:r>
          </a:p>
          <a:p>
            <a:pPr lvl="1"/>
            <a:r>
              <a:rPr lang="en-US" sz="9600" dirty="0"/>
              <a:t>demonstrate financial responsibility and professional reputation, and</a:t>
            </a:r>
          </a:p>
          <a:p>
            <a:pPr lvl="1"/>
            <a:r>
              <a:rPr lang="en-US" sz="9600" dirty="0"/>
              <a:t>the ability to ensure that the public will not sustain economic loss resulting from the professional inability to meet lawful obligations under any relevant contract or undertaking,</a:t>
            </a:r>
          </a:p>
          <a:p>
            <a:pPr lvl="2"/>
            <a:endParaRPr lang="en-GB" dirty="0"/>
          </a:p>
        </p:txBody>
      </p:sp>
    </p:spTree>
    <p:extLst>
      <p:ext uri="{BB962C8B-B14F-4D97-AF65-F5344CB8AC3E}">
        <p14:creationId xmlns:p14="http://schemas.microsoft.com/office/powerpoint/2010/main" val="34794392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Qualifications and Competencies- </a:t>
            </a:r>
            <a:endParaRPr lang="en-GB" dirty="0"/>
          </a:p>
        </p:txBody>
      </p:sp>
      <p:sp>
        <p:nvSpPr>
          <p:cNvPr id="3" name="Content Placeholder 2"/>
          <p:cNvSpPr>
            <a:spLocks noGrp="1"/>
          </p:cNvSpPr>
          <p:nvPr>
            <p:ph idx="1"/>
          </p:nvPr>
        </p:nvSpPr>
        <p:spPr/>
        <p:txBody>
          <a:bodyPr>
            <a:normAutofit/>
          </a:bodyPr>
          <a:lstStyle/>
          <a:p>
            <a:r>
              <a:rPr lang="en-US" sz="2000" dirty="0"/>
              <a:t>Must be Caymanian</a:t>
            </a:r>
          </a:p>
          <a:p>
            <a:pPr lvl="1"/>
            <a:r>
              <a:rPr lang="en-US" sz="2000" dirty="0"/>
              <a:t>Except in instances where a non-Caymanian qualifies to be registered as a qualified individual and has ben employed with a business entity for a period of not less than three years immediately preceding the date of commencement and the business entity does not have in its employment a Caymanian who is qualified to be registered as a qualified individual, the non-Caymanian may be registered as a qualified individual. </a:t>
            </a:r>
          </a:p>
          <a:p>
            <a:pPr lvl="1"/>
            <a:r>
              <a:rPr lang="en-US" sz="2000" dirty="0"/>
              <a:t>Where the non-Caymanian’s employment with the business was for a period less than three years immediately preceding the date of commencement the individual may be registered until the first renewal of the business entity’s </a:t>
            </a:r>
            <a:r>
              <a:rPr lang="en-US" sz="2000" dirty="0" err="1"/>
              <a:t>licence</a:t>
            </a:r>
            <a:r>
              <a:rPr lang="en-US" sz="2000" dirty="0"/>
              <a:t>. </a:t>
            </a:r>
            <a:endParaRPr lang="en-GB" sz="2000" dirty="0"/>
          </a:p>
        </p:txBody>
      </p:sp>
    </p:spTree>
    <p:extLst>
      <p:ext uri="{BB962C8B-B14F-4D97-AF65-F5344CB8AC3E}">
        <p14:creationId xmlns:p14="http://schemas.microsoft.com/office/powerpoint/2010/main" val="18753185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xmlns="" name="Celestial" id="{C4BB2A3D-0E93-4C5F-B0D2-9D3FCE089CC5}" vid="{42E5908D-19A2-46FD-89FA-638B126129E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TM03457452[[fn=Celestial]]</Template>
  <TotalTime>386</TotalTime>
  <Words>688</Words>
  <Application>Microsoft Office PowerPoint</Application>
  <PresentationFormat>Custom</PresentationFormat>
  <Paragraphs>80</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Celestial</vt:lpstr>
      <vt:lpstr>Introduction to the  Builders Law-</vt:lpstr>
      <vt:lpstr>Industry Context- </vt:lpstr>
      <vt:lpstr>Purpose- </vt:lpstr>
      <vt:lpstr>Administration- </vt:lpstr>
      <vt:lpstr>Registration Categories- </vt:lpstr>
      <vt:lpstr>Registration Categories- </vt:lpstr>
      <vt:lpstr>Registration Categories- </vt:lpstr>
      <vt:lpstr>Qualifications and Competencies- </vt:lpstr>
      <vt:lpstr>Qualifications and Competencies- </vt:lpstr>
      <vt:lpstr>Qualifications and Competencies- </vt:lpstr>
      <vt:lpstr>Insurance Requirements-</vt:lpstr>
      <vt:lpstr>Fees for Business Entities and Qualified Individuals- </vt:lpstr>
      <vt:lpstr>Enforcement-</vt:lpstr>
      <vt:lpstr>For Further Information- </vt:lpstr>
      <vt:lpstr>Discussion and Questions-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the Builders Law</dc:title>
  <dc:creator>Pandohie, Haroon</dc:creator>
  <cp:lastModifiedBy>Windows User</cp:lastModifiedBy>
  <cp:revision>34</cp:revision>
  <cp:lastPrinted>2017-02-11T02:35:16Z</cp:lastPrinted>
  <dcterms:created xsi:type="dcterms:W3CDTF">2017-01-30T21:26:09Z</dcterms:created>
  <dcterms:modified xsi:type="dcterms:W3CDTF">2017-06-13T21:49:24Z</dcterms:modified>
</cp:coreProperties>
</file>